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5" r:id="rId2"/>
    <p:sldId id="271" r:id="rId3"/>
    <p:sldId id="273" r:id="rId4"/>
    <p:sldId id="275" r:id="rId5"/>
    <p:sldId id="279" r:id="rId6"/>
    <p:sldId id="278" r:id="rId7"/>
    <p:sldId id="280" r:id="rId8"/>
    <p:sldId id="291" r:id="rId9"/>
    <p:sldId id="256" r:id="rId10"/>
    <p:sldId id="292" r:id="rId11"/>
    <p:sldId id="293" r:id="rId12"/>
    <p:sldId id="276" r:id="rId13"/>
    <p:sldId id="277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08" d="100"/>
          <a:sy n="208" d="100"/>
        </p:scale>
        <p:origin x="-96" y="-3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Typical Points of Entry</a:t>
            </a:r>
            <a:endParaRPr lang="en-US" dirty="0"/>
          </a:p>
        </c:rich>
      </c:tx>
      <c:layout>
        <c:manualLayout>
          <c:xMode val="edge"/>
          <c:yMode val="edge"/>
          <c:x val="0.514929297900262"/>
          <c:y val="0.103125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Investigators or Faculty</c:v>
                </c:pt>
                <c:pt idx="1">
                  <c:v>Research Center or Program</c:v>
                </c:pt>
                <c:pt idx="2">
                  <c:v>Technology Transfer Office/Other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59.0</c:v>
                </c:pt>
                <c:pt idx="1">
                  <c:v>17.0</c:v>
                </c:pt>
                <c:pt idx="2">
                  <c:v>23.0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0.38901</cdr:x>
      <cdr:y>0.50573</cdr:y>
    </cdr:from>
    <cdr:to>
      <cdr:x>0.54326</cdr:x>
      <cdr:y>0.67701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1414" y="2055279"/>
          <a:ext cx="940273" cy="696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100" dirty="0" smtClean="0">
              <a:latin typeface="Myriad Pro"/>
              <a:cs typeface="Myriad Pro"/>
            </a:rPr>
            <a:t>59%</a:t>
          </a:r>
          <a:endParaRPr lang="en-US" sz="3100" dirty="0">
            <a:latin typeface="Myriad Pro"/>
            <a:cs typeface="Myriad Pro"/>
          </a:endParaRPr>
        </a:p>
      </cdr:txBody>
    </cdr:sp>
  </cdr:relSizeAnchor>
  <cdr:relSizeAnchor xmlns:cdr="http://schemas.openxmlformats.org/drawingml/2006/chartDrawing">
    <cdr:from>
      <cdr:x>0.15965</cdr:x>
      <cdr:y>0.30741</cdr:y>
    </cdr:from>
    <cdr:to>
      <cdr:x>0.30688</cdr:x>
      <cdr:y>0.45314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73217" y="1249294"/>
          <a:ext cx="897533" cy="5922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100" dirty="0" smtClean="0">
              <a:latin typeface="Myriad Pro"/>
              <a:cs typeface="Myriad Pro"/>
            </a:rPr>
            <a:t>23%</a:t>
          </a:r>
          <a:endParaRPr lang="en-US" sz="3100" dirty="0">
            <a:latin typeface="Myriad Pro"/>
            <a:cs typeface="Myriad Pro"/>
          </a:endParaRPr>
        </a:p>
      </cdr:txBody>
    </cdr:sp>
  </cdr:relSizeAnchor>
  <cdr:relSizeAnchor xmlns:cdr="http://schemas.openxmlformats.org/drawingml/2006/chartDrawing">
    <cdr:from>
      <cdr:x>0.10957</cdr:x>
      <cdr:y>0.56883</cdr:y>
    </cdr:from>
    <cdr:to>
      <cdr:x>0.26782</cdr:x>
      <cdr:y>0.69954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67935" y="2311729"/>
          <a:ext cx="964695" cy="531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100" dirty="0" smtClean="0">
              <a:latin typeface="Myriad Pro"/>
              <a:cs typeface="Myriad Pro"/>
            </a:rPr>
            <a:t>17%</a:t>
          </a:r>
          <a:endParaRPr lang="en-US" sz="3100" dirty="0">
            <a:latin typeface="Myriad Pro"/>
            <a:cs typeface="Myriad Pro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1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6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8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124F6-75DE-EE43-8C2B-79BD8E03BBE6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68615-8DE7-4549-BBDB-E942A4DDB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7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0.em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96000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Myriad Pro"/>
                <a:cs typeface="Myriad Pro"/>
              </a:rPr>
              <a:t>Industry Collaborations</a:t>
            </a:r>
          </a:p>
          <a:p>
            <a:pPr algn="ctr"/>
            <a:r>
              <a:rPr lang="en-US" sz="4000" dirty="0" smtClean="0">
                <a:latin typeface="Myriad Pro"/>
                <a:cs typeface="Myriad Pro"/>
              </a:rPr>
              <a:t>Part One: Finding A Partner</a:t>
            </a:r>
            <a:endParaRPr lang="en-US" sz="4000" dirty="0">
              <a:latin typeface="Myriad Pro"/>
              <a:cs typeface="Myriad Pro"/>
            </a:endParaRPr>
          </a:p>
        </p:txBody>
      </p:sp>
      <p:pic>
        <p:nvPicPr>
          <p:cNvPr id="6" name="Picture 5" descr="Partner Logo Strip for Print_new v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47" y="4315227"/>
            <a:ext cx="7086600" cy="698500"/>
          </a:xfrm>
          <a:prstGeom prst="rect">
            <a:avLst/>
          </a:prstGeom>
        </p:spPr>
      </p:pic>
      <p:pic>
        <p:nvPicPr>
          <p:cNvPr id="7" name="Picture 6" descr="ctsi-full-logo.tif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2396"/>
            <a:ext cx="6534912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pic>
        <p:nvPicPr>
          <p:cNvPr id="5" name="Picture 4" descr="logo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71" y="3767371"/>
            <a:ext cx="1074057" cy="1280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77760"/>
            <a:ext cx="9144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Academic Research Focuses on</a:t>
            </a:r>
          </a:p>
          <a:p>
            <a:pPr algn="ctr"/>
            <a:r>
              <a:rPr lang="en-US" sz="3000" dirty="0" smtClean="0"/>
              <a:t>Long-term Challenges, Moving More Slowly</a:t>
            </a:r>
            <a:endParaRPr lang="en-US" sz="3000" dirty="0"/>
          </a:p>
          <a:p>
            <a:pPr algn="ctr"/>
            <a:endParaRPr lang="en-US" sz="2000" dirty="0" smtClean="0"/>
          </a:p>
          <a:p>
            <a:pPr algn="ctr"/>
            <a:r>
              <a:rPr lang="en-US" sz="3000" dirty="0" smtClean="0"/>
              <a:t>vs.</a:t>
            </a:r>
          </a:p>
          <a:p>
            <a:pPr algn="ctr"/>
            <a:endParaRPr lang="en-US" sz="2000" dirty="0"/>
          </a:p>
          <a:p>
            <a:pPr algn="ctr"/>
            <a:r>
              <a:rPr lang="en-US" sz="3000" dirty="0" smtClean="0"/>
              <a:t>Corporate Research &amp; Development is</a:t>
            </a:r>
          </a:p>
          <a:p>
            <a:pPr algn="ctr"/>
            <a:r>
              <a:rPr lang="en-US" sz="3000" dirty="0" smtClean="0"/>
              <a:t>Time-sensitive, Market-driven and Daily Problem Solving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09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pic>
        <p:nvPicPr>
          <p:cNvPr id="5" name="Picture 4" descr="logo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71" y="3767371"/>
            <a:ext cx="1074057" cy="1280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956" y="677760"/>
            <a:ext cx="73206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Industry Driven = Need to Solve a Problem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vs.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Academic Driven = Thirst for Knowledge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962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338578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yriad Pro"/>
                <a:cs typeface="Myriad Pro"/>
              </a:rPr>
              <a:t>Produced by the Clinical &amp; Translation Science Institute of Southeast Wisconsin</a:t>
            </a:r>
          </a:p>
          <a:p>
            <a:pPr algn="ctr"/>
            <a:endParaRPr lang="en-US" sz="1200" dirty="0" smtClean="0">
              <a:latin typeface="Myriad Pro"/>
              <a:cs typeface="Myriad Pro"/>
            </a:endParaRPr>
          </a:p>
          <a:p>
            <a:pPr algn="ctr"/>
            <a:r>
              <a:rPr lang="en-US" dirty="0" smtClean="0">
                <a:latin typeface="Myriad Pro"/>
                <a:cs typeface="Myriad Pro"/>
              </a:rPr>
              <a:t>with special thanks to:</a:t>
            </a:r>
          </a:p>
          <a:p>
            <a:pPr algn="ctr"/>
            <a:r>
              <a:rPr lang="en-US" dirty="0" smtClean="0">
                <a:latin typeface="Myriad Pro"/>
                <a:cs typeface="Myriad Pro"/>
              </a:rPr>
              <a:t>Katherine </a:t>
            </a:r>
            <a:r>
              <a:rPr lang="en-US" dirty="0" err="1" smtClean="0">
                <a:latin typeface="Myriad Pro"/>
                <a:cs typeface="Myriad Pro"/>
              </a:rPr>
              <a:t>Durben</a:t>
            </a:r>
            <a:r>
              <a:rPr lang="en-US" dirty="0" smtClean="0">
                <a:latin typeface="Myriad Pro"/>
                <a:cs typeface="Myriad Pro"/>
              </a:rPr>
              <a:t> – Marquette University</a:t>
            </a:r>
          </a:p>
          <a:p>
            <a:pPr algn="ctr"/>
            <a:r>
              <a:rPr lang="en-US" dirty="0" smtClean="0">
                <a:latin typeface="Myriad Pro"/>
                <a:cs typeface="Myriad Pro"/>
              </a:rPr>
              <a:t>Laura </a:t>
            </a:r>
            <a:r>
              <a:rPr lang="en-US" dirty="0" err="1" smtClean="0">
                <a:latin typeface="Myriad Pro"/>
                <a:cs typeface="Myriad Pro"/>
              </a:rPr>
              <a:t>Savatski</a:t>
            </a:r>
            <a:r>
              <a:rPr lang="en-US" dirty="0" smtClean="0">
                <a:latin typeface="Myriad Pro"/>
                <a:cs typeface="Myriad Pro"/>
              </a:rPr>
              <a:t> – </a:t>
            </a:r>
            <a:r>
              <a:rPr lang="en-US" dirty="0" err="1" smtClean="0">
                <a:latin typeface="Myriad Pro"/>
                <a:cs typeface="Myriad Pro"/>
              </a:rPr>
              <a:t>BloodCenter</a:t>
            </a:r>
            <a:r>
              <a:rPr lang="en-US" dirty="0" smtClean="0">
                <a:latin typeface="Myriad Pro"/>
                <a:cs typeface="Myriad Pro"/>
              </a:rPr>
              <a:t> of Wisconsin</a:t>
            </a:r>
          </a:p>
          <a:p>
            <a:pPr algn="ctr"/>
            <a:r>
              <a:rPr lang="en-US" dirty="0" smtClean="0">
                <a:latin typeface="Myriad Pro"/>
                <a:cs typeface="Myriad Pro"/>
              </a:rPr>
              <a:t>Jessica </a:t>
            </a:r>
            <a:r>
              <a:rPr lang="en-US" dirty="0" err="1" smtClean="0">
                <a:latin typeface="Myriad Pro"/>
                <a:cs typeface="Myriad Pro"/>
              </a:rPr>
              <a:t>Silvaggi</a:t>
            </a:r>
            <a:r>
              <a:rPr lang="en-US" dirty="0" smtClean="0">
                <a:latin typeface="Myriad Pro"/>
                <a:cs typeface="Myriad Pro"/>
              </a:rPr>
              <a:t> – UW-Milwaukee Research Foundation</a:t>
            </a:r>
          </a:p>
          <a:p>
            <a:pPr algn="ctr"/>
            <a:r>
              <a:rPr lang="en-US" dirty="0" err="1" smtClean="0">
                <a:latin typeface="Myriad Pro"/>
                <a:cs typeface="Myriad Pro"/>
              </a:rPr>
              <a:t>Kalpa</a:t>
            </a:r>
            <a:r>
              <a:rPr lang="en-US" dirty="0" smtClean="0">
                <a:latin typeface="Myriad Pro"/>
                <a:cs typeface="Myriad Pro"/>
              </a:rPr>
              <a:t> </a:t>
            </a:r>
            <a:r>
              <a:rPr lang="en-US" dirty="0" err="1" smtClean="0">
                <a:latin typeface="Myriad Pro"/>
                <a:cs typeface="Myriad Pro"/>
              </a:rPr>
              <a:t>Vithalani</a:t>
            </a:r>
            <a:r>
              <a:rPr lang="en-US" dirty="0" smtClean="0">
                <a:latin typeface="Myriad Pro"/>
                <a:cs typeface="Myriad Pro"/>
              </a:rPr>
              <a:t> – Medical College of Wisconsin</a:t>
            </a:r>
          </a:p>
          <a:p>
            <a:pPr algn="ctr"/>
            <a:endParaRPr lang="en-US" dirty="0"/>
          </a:p>
        </p:txBody>
      </p:sp>
      <p:pic>
        <p:nvPicPr>
          <p:cNvPr id="6" name="Picture 5" descr="Partner Logo Strip for Print_new v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47" y="4315227"/>
            <a:ext cx="7086600" cy="698500"/>
          </a:xfrm>
          <a:prstGeom prst="rect">
            <a:avLst/>
          </a:prstGeom>
        </p:spPr>
      </p:pic>
      <p:pic>
        <p:nvPicPr>
          <p:cNvPr id="7" name="Picture 6" descr="ctsi-full-logo.tif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2396"/>
            <a:ext cx="6534912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33857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yriad Pro"/>
                <a:cs typeface="Myriad Pro"/>
              </a:rPr>
              <a:t>Produced by the Clinical &amp; Translation Science Institute of Southeast Wisconsin</a:t>
            </a:r>
          </a:p>
          <a:p>
            <a:pPr algn="ctr"/>
            <a:endParaRPr lang="en-US" sz="1200" dirty="0" smtClean="0">
              <a:latin typeface="Myriad Pro"/>
              <a:cs typeface="Myriad Pro"/>
            </a:endParaRPr>
          </a:p>
          <a:p>
            <a:pPr algn="ctr"/>
            <a:r>
              <a:rPr lang="en-US" dirty="0" smtClean="0">
                <a:latin typeface="Myriad Pro"/>
                <a:cs typeface="Myriad Pro"/>
              </a:rPr>
              <a:t>with special thanks to:</a:t>
            </a:r>
          </a:p>
          <a:p>
            <a:pPr algn="ctr"/>
            <a:endParaRPr lang="en-US" dirty="0"/>
          </a:p>
        </p:txBody>
      </p:sp>
      <p:pic>
        <p:nvPicPr>
          <p:cNvPr id="6" name="Picture 5" descr="Partner Logo Strip for Print_new v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47" y="4315227"/>
            <a:ext cx="7086600" cy="698500"/>
          </a:xfrm>
          <a:prstGeom prst="rect">
            <a:avLst/>
          </a:prstGeom>
        </p:spPr>
      </p:pic>
      <p:pic>
        <p:nvPicPr>
          <p:cNvPr id="3" name="Picture 2" descr="Q&amp;BLLP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88" y="3227412"/>
            <a:ext cx="4090797" cy="1087815"/>
          </a:xfrm>
          <a:prstGeom prst="rect">
            <a:avLst/>
          </a:prstGeom>
        </p:spPr>
      </p:pic>
      <p:pic>
        <p:nvPicPr>
          <p:cNvPr id="7" name="Picture 6" descr="ctsi-full-logo.tif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2396"/>
            <a:ext cx="6534912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09101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Myriad Pro"/>
                <a:cs typeface="Myriad Pro"/>
              </a:rPr>
              <a:t>The Goal of Industry/Academic Collaboration</a:t>
            </a:r>
            <a:endParaRPr lang="en-US" sz="3000" dirty="0"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410475"/>
            <a:ext cx="91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sz="2000" dirty="0" smtClean="0">
                <a:latin typeface="Myriad Pro"/>
                <a:cs typeface="Myriad Pro"/>
              </a:rPr>
              <a:t>Accelerate basic science discoveries to product introduction</a:t>
            </a:r>
          </a:p>
          <a:p>
            <a:pPr lvl="1"/>
            <a:endParaRPr lang="en-US" sz="2000" dirty="0" smtClean="0">
              <a:latin typeface="Myriad Pro"/>
              <a:cs typeface="Myriad Pro"/>
            </a:endParaRP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>
                <a:latin typeface="Myriad Pro"/>
                <a:cs typeface="Myriad Pro"/>
              </a:rPr>
              <a:t> </a:t>
            </a:r>
            <a:r>
              <a:rPr lang="en-US" sz="2000" dirty="0" smtClean="0">
                <a:latin typeface="Myriad Pro"/>
                <a:cs typeface="Myriad Pro"/>
              </a:rPr>
              <a:t>Provide a valuable learning experience for students</a:t>
            </a:r>
            <a:endParaRPr lang="en-US" sz="2000" dirty="0">
              <a:latin typeface="Myriad Pro"/>
              <a:cs typeface="Myriad Pro"/>
            </a:endParaRPr>
          </a:p>
        </p:txBody>
      </p:sp>
      <p:pic>
        <p:nvPicPr>
          <p:cNvPr id="5" name="Picture 4" descr="logo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71" y="3767371"/>
            <a:ext cx="1074057" cy="128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02995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Myriad Pro"/>
                <a:cs typeface="Myriad Pro"/>
              </a:rPr>
              <a:t>Academics Provide:</a:t>
            </a:r>
            <a:endParaRPr lang="en-US" sz="3000" dirty="0"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410475"/>
            <a:ext cx="9143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sz="2000" dirty="0" smtClean="0">
                <a:latin typeface="Myriad Pro"/>
                <a:cs typeface="Myriad Pro"/>
              </a:rPr>
              <a:t>Technical experience</a:t>
            </a:r>
          </a:p>
          <a:p>
            <a:pPr lvl="1"/>
            <a:endParaRPr lang="en-US" sz="2000" dirty="0" smtClean="0">
              <a:latin typeface="Myriad Pro"/>
              <a:cs typeface="Myriad Pro"/>
            </a:endParaRP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Problem-solving abilities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5" name="Picture 4" descr="logo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71" y="3767371"/>
            <a:ext cx="1074057" cy="1280333"/>
          </a:xfrm>
          <a:prstGeom prst="rect">
            <a:avLst/>
          </a:prstGeom>
        </p:spPr>
      </p:pic>
      <p:pic>
        <p:nvPicPr>
          <p:cNvPr id="6" name="Picture 5" descr="iStock_000014461970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72" y="1193996"/>
            <a:ext cx="3275099" cy="218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3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09101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Myriad Pro"/>
                <a:cs typeface="Myriad Pro"/>
              </a:rPr>
              <a:t>Industry Provides:</a:t>
            </a:r>
            <a:endParaRPr lang="en-US" sz="3000" dirty="0"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410475"/>
            <a:ext cx="9143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sz="2000" dirty="0" smtClean="0">
                <a:latin typeface="Myriad Pro"/>
                <a:cs typeface="Myriad Pro"/>
              </a:rPr>
              <a:t>Hands-on experience</a:t>
            </a:r>
          </a:p>
          <a:p>
            <a:pPr lvl="1"/>
            <a:endParaRPr lang="en-US" sz="2000" dirty="0" smtClean="0">
              <a:latin typeface="Myriad Pro"/>
              <a:cs typeface="Myriad Pro"/>
            </a:endParaRP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Production, Design, Marketing, Sales &amp; </a:t>
            </a:r>
          </a:p>
          <a:p>
            <a:pPr lvl="1"/>
            <a:r>
              <a:rPr lang="en-US" sz="2000" dirty="0" smtClean="0">
                <a:latin typeface="Myriad Pro"/>
                <a:cs typeface="Myriad Pro"/>
              </a:rPr>
              <a:t>     Product Roll-out</a:t>
            </a:r>
          </a:p>
          <a:p>
            <a:pPr lvl="1"/>
            <a:endParaRPr lang="en-US" sz="2000" dirty="0" smtClean="0">
              <a:latin typeface="Myriad Pro"/>
              <a:cs typeface="Myriad Pro"/>
            </a:endParaRPr>
          </a:p>
          <a:p>
            <a:pPr lvl="1"/>
            <a:endParaRPr lang="en-US" sz="2000" dirty="0"/>
          </a:p>
        </p:txBody>
      </p:sp>
      <p:pic>
        <p:nvPicPr>
          <p:cNvPr id="5" name="Picture 4" descr="logo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71" y="3767371"/>
            <a:ext cx="1074057" cy="1280333"/>
          </a:xfrm>
          <a:prstGeom prst="rect">
            <a:avLst/>
          </a:prstGeom>
        </p:spPr>
      </p:pic>
      <p:pic>
        <p:nvPicPr>
          <p:cNvPr id="6" name="Picture 5" descr="DSC_11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01" y="1114374"/>
            <a:ext cx="3352640" cy="223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37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rockho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27" y="1501765"/>
            <a:ext cx="1912508" cy="1820867"/>
          </a:xfrm>
          <a:prstGeom prst="rect">
            <a:avLst/>
          </a:prstGeom>
        </p:spPr>
      </p:pic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pic>
        <p:nvPicPr>
          <p:cNvPr id="5" name="Picture 4" descr="logo_Vertic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71" y="3767371"/>
            <a:ext cx="1074057" cy="1280333"/>
          </a:xfrm>
          <a:prstGeom prst="rect">
            <a:avLst/>
          </a:prstGeom>
        </p:spPr>
      </p:pic>
      <p:pic>
        <p:nvPicPr>
          <p:cNvPr id="2" name="Picture 1" descr="45327572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2" y="1612476"/>
            <a:ext cx="2069866" cy="144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18646903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724" y="1689440"/>
            <a:ext cx="2058654" cy="1372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Left-Right Arrow 25"/>
          <p:cNvSpPr/>
          <p:nvPr/>
        </p:nvSpPr>
        <p:spPr>
          <a:xfrm>
            <a:off x="2839135" y="2216211"/>
            <a:ext cx="641095" cy="311404"/>
          </a:xfrm>
          <a:prstGeom prst="leftRightArrow">
            <a:avLst/>
          </a:prstGeom>
          <a:solidFill>
            <a:srgbClr val="193D7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-Right Arrow 27"/>
          <p:cNvSpPr/>
          <p:nvPr/>
        </p:nvSpPr>
        <p:spPr>
          <a:xfrm>
            <a:off x="5623325" y="2216211"/>
            <a:ext cx="641095" cy="311404"/>
          </a:xfrm>
          <a:prstGeom prst="leftRightArrow">
            <a:avLst/>
          </a:prstGeom>
          <a:solidFill>
            <a:srgbClr val="193D7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409101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Myriad Pro"/>
                <a:cs typeface="Myriad Pro"/>
              </a:rPr>
              <a:t>Industry/Academic Collaborations:</a:t>
            </a:r>
            <a:endParaRPr lang="en-US" sz="30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942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pic>
        <p:nvPicPr>
          <p:cNvPr id="5" name="Picture 4" descr="logo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71" y="3767371"/>
            <a:ext cx="1074057" cy="1280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9101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Myriad Pro"/>
                <a:cs typeface="Myriad Pro"/>
              </a:rPr>
              <a:t>Industry/Academic Collaborations:</a:t>
            </a:r>
            <a:endParaRPr lang="en-US" sz="3000" dirty="0"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410475"/>
            <a:ext cx="9143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sz="2000" dirty="0" smtClean="0">
                <a:latin typeface="Myriad Pro"/>
                <a:cs typeface="Myriad Pro"/>
              </a:rPr>
              <a:t>Past Experience with the Institution</a:t>
            </a:r>
          </a:p>
          <a:p>
            <a:pPr lvl="1"/>
            <a:endParaRPr lang="en-US" sz="2000" dirty="0" smtClean="0">
              <a:latin typeface="Myriad Pro"/>
              <a:cs typeface="Myriad Pro"/>
            </a:endParaRP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Research Facilities </a:t>
            </a:r>
            <a:r>
              <a:rPr lang="en-US" sz="2000" dirty="0">
                <a:latin typeface="Myriad Pro"/>
                <a:cs typeface="Myriad Pro"/>
              </a:rPr>
              <a:t>R</a:t>
            </a:r>
            <a:r>
              <a:rPr lang="en-US" sz="2000" dirty="0" smtClean="0">
                <a:latin typeface="Myriad Pro"/>
                <a:cs typeface="Myriad Pro"/>
              </a:rPr>
              <a:t>elated to their Product or Service</a:t>
            </a:r>
          </a:p>
          <a:p>
            <a:pPr lvl="1"/>
            <a:endParaRPr lang="en-US" sz="2000" dirty="0" smtClean="0">
              <a:latin typeface="Myriad Pro"/>
              <a:cs typeface="Myriad Pro"/>
            </a:endParaRP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65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pic>
        <p:nvPicPr>
          <p:cNvPr id="5" name="Picture 4" descr="logo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71" y="3767371"/>
            <a:ext cx="1074057" cy="1280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9101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Myriad Pro"/>
                <a:cs typeface="Myriad Pro"/>
              </a:rPr>
              <a:t>Industry/Academic Collaborations:</a:t>
            </a:r>
            <a:endParaRPr lang="en-US" sz="3000" dirty="0">
              <a:latin typeface="Myriad Pro"/>
              <a:cs typeface="Myriad Pro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766516284"/>
              </p:ext>
            </p:extLst>
          </p:nvPr>
        </p:nvGraphicFramePr>
        <p:xfrm>
          <a:off x="1530106" y="5397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116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pic>
        <p:nvPicPr>
          <p:cNvPr id="5" name="Picture 4" descr="logo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71" y="3767371"/>
            <a:ext cx="1074057" cy="1280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9101"/>
            <a:ext cx="914399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Myriad Pro"/>
                <a:cs typeface="Myriad Pro"/>
              </a:rPr>
              <a:t>Industry/Academic Collaborations:</a:t>
            </a:r>
          </a:p>
          <a:p>
            <a:pPr algn="ctr"/>
            <a:r>
              <a:rPr lang="en-US" sz="2700" i="1" dirty="0" smtClean="0">
                <a:latin typeface="Myriad Pro"/>
                <a:cs typeface="Myriad Pro"/>
              </a:rPr>
              <a:t>What YOU Can Do…</a:t>
            </a:r>
            <a:endParaRPr lang="en-US" sz="2700" i="1" dirty="0"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410475"/>
            <a:ext cx="91439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charset="2"/>
              <a:buChar char="u"/>
            </a:pPr>
            <a:r>
              <a:rPr lang="en-US" dirty="0"/>
              <a:t> </a:t>
            </a:r>
            <a:r>
              <a:rPr lang="en-US" sz="2000" dirty="0" smtClean="0">
                <a:latin typeface="Myriad Pro"/>
                <a:cs typeface="Myriad Pro"/>
              </a:rPr>
              <a:t>Read Industry Publications</a:t>
            </a: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Contact Scientists at Companies in Your Area of Research</a:t>
            </a: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Attend Trade Shows</a:t>
            </a: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Present Your Research in a Poster or Talk</a:t>
            </a: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Seek Out Industry Representatives</a:t>
            </a: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Share Your Information</a:t>
            </a: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Attend Social Events</a:t>
            </a: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Volunteer</a:t>
            </a: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Network with Colleagues</a:t>
            </a: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Use Social Media</a:t>
            </a:r>
          </a:p>
          <a:p>
            <a:pPr marL="742950" lvl="1" indent="-285750">
              <a:buFont typeface="Wingdings" charset="2"/>
              <a:buChar char="u"/>
            </a:pPr>
            <a:r>
              <a:rPr lang="en-US" sz="2000" dirty="0" smtClean="0">
                <a:latin typeface="Myriad Pro"/>
                <a:cs typeface="Myriad Pro"/>
              </a:rPr>
              <a:t>Keep In Touch with Your Students After </a:t>
            </a:r>
            <a:r>
              <a:rPr lang="en-US" sz="2000" smtClean="0">
                <a:latin typeface="Myriad Pro"/>
                <a:cs typeface="Myriad Pro"/>
              </a:rPr>
              <a:t>They Graduate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14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0313913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27" y="0"/>
            <a:ext cx="7706873" cy="5143500"/>
          </a:xfrm>
          <a:prstGeom prst="rect">
            <a:avLst/>
          </a:prstGeom>
        </p:spPr>
      </p:pic>
      <p:pic>
        <p:nvPicPr>
          <p:cNvPr id="5" name="Picture 4" descr="logo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71" y="3767371"/>
            <a:ext cx="1074057" cy="1280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1956" y="677760"/>
            <a:ext cx="73206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The Educational and </a:t>
            </a:r>
          </a:p>
          <a:p>
            <a:pPr algn="ctr"/>
            <a:r>
              <a:rPr lang="en-US" sz="3000" dirty="0" smtClean="0"/>
              <a:t>Open Nature of Academic </a:t>
            </a:r>
            <a:r>
              <a:rPr lang="en-US" sz="3000" dirty="0"/>
              <a:t>R</a:t>
            </a:r>
            <a:r>
              <a:rPr lang="en-US" sz="3000" dirty="0" smtClean="0"/>
              <a:t>esearch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vs.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Companies Profit Motives and</a:t>
            </a:r>
          </a:p>
          <a:p>
            <a:pPr algn="ctr"/>
            <a:r>
              <a:rPr lang="en-US" sz="3000" dirty="0" smtClean="0"/>
              <a:t>Need to Protect Proprietary Information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584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284</Words>
  <Application>Microsoft Macintosh PowerPoint</Application>
  <PresentationFormat>On-screen Show (16:9)</PresentationFormat>
  <Paragraphs>67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Medical College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Mauz</dc:creator>
  <cp:lastModifiedBy>Angie Mauz</cp:lastModifiedBy>
  <cp:revision>30</cp:revision>
  <dcterms:created xsi:type="dcterms:W3CDTF">2014-04-14T14:02:20Z</dcterms:created>
  <dcterms:modified xsi:type="dcterms:W3CDTF">2014-04-23T17:18:59Z</dcterms:modified>
</cp:coreProperties>
</file>